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67" r:id="rId16"/>
    <p:sldId id="273" r:id="rId17"/>
    <p:sldId id="274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5D9D5-F23F-487B-9C1C-0D006F8EAE33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07C0-313E-4F12-8350-89919245A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7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9D9A01-C1BD-4A00-A38E-A12C7F37CAF8}" type="slidenum">
              <a:rPr lang="en-US">
                <a:latin typeface="Rockwell" panose="02060603020205020403" pitchFamily="18" charset="0"/>
              </a:rPr>
              <a:pPr eaLnBrk="1" hangingPunct="1"/>
              <a:t>2</a:t>
            </a:fld>
            <a:endParaRPr lang="en-US">
              <a:latin typeface="Rockwell" panose="02060603020205020403" pitchFamily="18" charset="0"/>
            </a:endParaRPr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Rockwell" panose="020606030202050204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76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1100-1CEA-4442-977F-A62DDF7701CF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06048D-BB82-430E-A347-10F03D9305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1100-1CEA-4442-977F-A62DDF7701CF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048D-BB82-430E-A347-10F03D9305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06048D-BB82-430E-A347-10F03D9305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1100-1CEA-4442-977F-A62DDF7701CF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1100-1CEA-4442-977F-A62DDF7701CF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D06048D-BB82-430E-A347-10F03D9305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1100-1CEA-4442-977F-A62DDF7701CF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06048D-BB82-430E-A347-10F03D9305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8011100-1CEA-4442-977F-A62DDF7701CF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048D-BB82-430E-A347-10F03D9305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1100-1CEA-4442-977F-A62DDF7701CF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D06048D-BB82-430E-A347-10F03D9305E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1100-1CEA-4442-977F-A62DDF7701CF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D06048D-BB82-430E-A347-10F03D930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1100-1CEA-4442-977F-A62DDF7701CF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06048D-BB82-430E-A347-10F03D930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06048D-BB82-430E-A347-10F03D9305E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1100-1CEA-4442-977F-A62DDF7701CF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D06048D-BB82-430E-A347-10F03D9305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8011100-1CEA-4442-977F-A62DDF7701CF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8011100-1CEA-4442-977F-A62DDF7701CF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06048D-BB82-430E-A347-10F03D9305E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11/13/13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Relative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8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099" y="1755596"/>
            <a:ext cx="5639289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07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a histogram for the data.</a:t>
            </a:r>
          </a:p>
          <a:p>
            <a:pPr marL="0" indent="0" algn="ctr">
              <a:buNone/>
            </a:pPr>
            <a:r>
              <a:rPr lang="en-US" dirty="0" smtClean="0"/>
              <a:t>Watching Television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964457"/>
              </p:ext>
            </p:extLst>
          </p:nvPr>
        </p:nvGraphicFramePr>
        <p:xfrm>
          <a:off x="1295400" y="3048000"/>
          <a:ext cx="6096000" cy="243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Hours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18-23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75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a Cumulative Frequency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1- divide the data into </a:t>
            </a:r>
            <a:r>
              <a:rPr lang="en-US" dirty="0" smtClean="0"/>
              <a:t>equal intervals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Step 2- write the intervals into the first column. Record the frequency of each interval in the second column.</a:t>
            </a:r>
          </a:p>
          <a:p>
            <a:r>
              <a:rPr lang="en-US" dirty="0" smtClean="0"/>
              <a:t>Step 3- in the third column, add the frequency of each interval to the frequencies of all the previous intervals.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3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Intervals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Suppose </a:t>
            </a:r>
            <a:r>
              <a:rPr lang="en-US" sz="2000" dirty="0"/>
              <a:t>you had the following data which consists of the hours spent each week watching television as reported by a group of 38 teenagers.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13, 20, 17, 36, 25, 21, 9, 32, 20, 17, 12, 19, 5, 8, 11, 28, 25, 18, 19, 22, 4, 6, 0, 10, 16, 3, 27, 31, 15, 18, 20, 17, 3, 6, 19, 25, 4, 7 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Explain why each of the following sets of intervals is NOT correct for grouping the data set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237349"/>
              </p:ext>
            </p:extLst>
          </p:nvPr>
        </p:nvGraphicFramePr>
        <p:xfrm>
          <a:off x="2362200" y="4663440"/>
          <a:ext cx="2895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4660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/>
                          <a:ea typeface="Times New Roman"/>
                        </a:rPr>
                        <a:t>Interval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60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/>
                          <a:ea typeface="Times New Roman"/>
                        </a:rPr>
                        <a:t>25 - 38</a:t>
                      </a:r>
                    </a:p>
                  </a:txBody>
                  <a:tcPr marL="68580" marR="68580" marT="0" marB="0"/>
                </a:tc>
              </a:tr>
              <a:tr h="4660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/>
                          <a:ea typeface="Times New Roman"/>
                        </a:rPr>
                        <a:t>13 - 24</a:t>
                      </a:r>
                    </a:p>
                  </a:txBody>
                  <a:tcPr marL="68580" marR="68580" marT="0" marB="0"/>
                </a:tc>
              </a:tr>
              <a:tr h="4660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/>
                          <a:ea typeface="Times New Roman"/>
                        </a:rPr>
                        <a:t>0 - 12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60571" y="4191000"/>
            <a:ext cx="3135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Too few intervals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Inconsistent class size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3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Intervals Continued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85464" y="1600200"/>
          <a:ext cx="24384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Interval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30 - 39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20 - 29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10 - 19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5 - 9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Times New Roman"/>
                        </a:rPr>
                        <a:t>0 - 4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966" y="1600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666892" y="1600200"/>
          <a:ext cx="2209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Interval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32 - 34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24 - 32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16 - 24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8 - 16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Times New Roman"/>
                        </a:rPr>
                        <a:t>0 - 8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29623" y="1600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477000" y="1634643"/>
          <a:ext cx="20574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Interval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33 - 40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25 - 32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17 - 24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9 - 16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Times New Roman"/>
                        </a:rPr>
                        <a:t>1 - 8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3600" y="163464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7715" y="510540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Inconsistent intervals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7372" y="5105400"/>
            <a:ext cx="2842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Inconsistent class 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Overlapping intervals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Max not covered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599" y="5290066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 not covered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The number of text messages sent on one day by different family members are shown below. Create a cumulative frequency table that represents the data. </a:t>
            </a:r>
            <a:r>
              <a:rPr lang="en-US" sz="2800" b="1" dirty="0" smtClean="0"/>
              <a:t>17 3 1 30 11 7 1 5 2 39 22 13 2 0 21 1 49 41 27 2 0         </a:t>
            </a:r>
          </a:p>
          <a:p>
            <a:pPr marL="0" indent="0" algn="ctr">
              <a:buNone/>
            </a:pPr>
            <a:r>
              <a:rPr lang="en-US" sz="2400" dirty="0" smtClean="0"/>
              <a:t>Daily Text Messaging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2411"/>
              </p:ext>
            </p:extLst>
          </p:nvPr>
        </p:nvGraphicFramePr>
        <p:xfrm>
          <a:off x="1905000" y="3733800"/>
          <a:ext cx="49530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/>
                <a:gridCol w="1651000"/>
                <a:gridCol w="1651000"/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Text Messages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Cumulative Frequency</a:t>
                      </a:r>
                      <a:endParaRPr 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79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Question #1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6" y="1828800"/>
            <a:ext cx="789796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34" y="5715000"/>
            <a:ext cx="6814637" cy="89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4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 </a:t>
            </a: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9" y="1743074"/>
            <a:ext cx="8616817" cy="389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8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will complete p. 723#1-3 </a:t>
            </a:r>
            <a:r>
              <a:rPr lang="en-US" dirty="0"/>
              <a:t>and 7-13.</a:t>
            </a:r>
          </a:p>
        </p:txBody>
      </p:sp>
    </p:spTree>
    <p:extLst>
      <p:ext uri="{BB962C8B-B14F-4D97-AF65-F5344CB8AC3E}">
        <p14:creationId xmlns:p14="http://schemas.microsoft.com/office/powerpoint/2010/main" val="428764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86027" y="307975"/>
            <a:ext cx="8121650" cy="847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Rockwell" panose="02060603020205020403" pitchFamily="18" charset="0"/>
                <a:ea typeface="ＭＳ Ｐゴシック" panose="020B0600070205080204" pitchFamily="34" charset="-128"/>
              </a:rPr>
              <a:t/>
            </a:r>
            <a:br>
              <a:rPr lang="en-US" dirty="0" smtClean="0">
                <a:latin typeface="Rockwell" panose="02060603020205020403" pitchFamily="18" charset="0"/>
                <a:ea typeface="ＭＳ Ｐゴシック" panose="020B0600070205080204" pitchFamily="34" charset="-128"/>
              </a:rPr>
            </a:br>
            <a:r>
              <a:rPr lang="en-US" dirty="0" smtClean="0">
                <a:latin typeface="Rockwell" panose="02060603020205020403" pitchFamily="18" charset="0"/>
                <a:ea typeface="ＭＳ Ｐゴシック" panose="020B0600070205080204" pitchFamily="34" charset="-128"/>
              </a:rPr>
              <a:t/>
            </a:r>
            <a:br>
              <a:rPr lang="en-US" dirty="0" smtClean="0">
                <a:latin typeface="Rockwell" panose="02060603020205020403" pitchFamily="18" charset="0"/>
                <a:ea typeface="ＭＳ Ｐゴシック" panose="020B0600070205080204" pitchFamily="34" charset="-128"/>
              </a:rPr>
            </a:br>
            <a:r>
              <a:rPr lang="en-US" dirty="0">
                <a:latin typeface="Rockwell" panose="02060603020205020403" pitchFamily="18" charset="0"/>
                <a:ea typeface="ＭＳ Ｐゴシック" panose="020B0600070205080204" pitchFamily="34" charset="-128"/>
              </a:rPr>
              <a:t/>
            </a:r>
            <a:br>
              <a:rPr lang="en-US" dirty="0">
                <a:latin typeface="Rockwell" panose="02060603020205020403" pitchFamily="18" charset="0"/>
                <a:ea typeface="ＭＳ Ｐゴシック" panose="020B0600070205080204" pitchFamily="34" charset="-128"/>
              </a:rPr>
            </a:br>
            <a:r>
              <a:rPr lang="en-US" dirty="0" smtClean="0">
                <a:latin typeface="Rockwell" panose="02060603020205020403" pitchFamily="18" charset="0"/>
                <a:ea typeface="ＭＳ Ｐゴシック" panose="020B0600070205080204" pitchFamily="34" charset="-128"/>
              </a:rPr>
              <a:t/>
            </a:r>
            <a:br>
              <a:rPr lang="en-US" dirty="0" smtClean="0">
                <a:latin typeface="Rockwell" panose="02060603020205020403" pitchFamily="18" charset="0"/>
                <a:ea typeface="ＭＳ Ｐゴシック" panose="020B0600070205080204" pitchFamily="34" charset="-128"/>
              </a:rPr>
            </a:br>
            <a:r>
              <a:rPr lang="en-US" dirty="0">
                <a:latin typeface="Rockwell" panose="02060603020205020403" pitchFamily="18" charset="0"/>
                <a:ea typeface="ＭＳ Ｐゴシック" panose="020B0600070205080204" pitchFamily="34" charset="-128"/>
              </a:rPr>
              <a:t/>
            </a:r>
            <a:br>
              <a:rPr lang="en-US" dirty="0">
                <a:latin typeface="Rockwell" panose="02060603020205020403" pitchFamily="18" charset="0"/>
                <a:ea typeface="ＭＳ Ｐゴシック" panose="020B0600070205080204" pitchFamily="34" charset="-128"/>
              </a:rPr>
            </a:br>
            <a:r>
              <a:rPr lang="en-US" dirty="0" smtClean="0">
                <a:latin typeface="Rockwell" panose="02060603020205020403" pitchFamily="18" charset="0"/>
                <a:ea typeface="ＭＳ Ｐゴシック" panose="020B0600070205080204" pitchFamily="34" charset="-128"/>
              </a:rPr>
              <a:t/>
            </a:r>
            <a:br>
              <a:rPr lang="en-US" dirty="0" smtClean="0">
                <a:latin typeface="Rockwell" panose="02060603020205020403" pitchFamily="18" charset="0"/>
                <a:ea typeface="ＭＳ Ｐゴシック" panose="020B0600070205080204" pitchFamily="34" charset="-128"/>
              </a:rPr>
            </a:br>
            <a:r>
              <a:rPr lang="en-US" dirty="0" smtClean="0">
                <a:latin typeface="Rockwell" panose="02060603020205020403" pitchFamily="18" charset="0"/>
                <a:ea typeface="ＭＳ Ｐゴシック" panose="020B0600070205080204" pitchFamily="34" charset="-128"/>
              </a:rPr>
              <a:t>SWBAT </a:t>
            </a:r>
            <a:r>
              <a:rPr lang="en-US" dirty="0" smtClean="0">
                <a:latin typeface="Rockwell" panose="02060603020205020403" pitchFamily="18" charset="0"/>
                <a:ea typeface="ＭＳ Ｐゴシック" panose="020B0600070205080204" pitchFamily="34" charset="-128"/>
              </a:rPr>
              <a:t>– Interpret and create frequency distributions and histograms given a data </a:t>
            </a:r>
            <a:r>
              <a:rPr lang="en-US" dirty="0" smtClean="0">
                <a:latin typeface="Rockwell" panose="02060603020205020403" pitchFamily="18" charset="0"/>
                <a:ea typeface="ＭＳ Ｐゴシック" panose="020B0600070205080204" pitchFamily="34" charset="-128"/>
              </a:rPr>
              <a:t>set</a:t>
            </a:r>
            <a:endParaRPr lang="en-US" dirty="0" smtClean="0">
              <a:latin typeface="Rockwell" panose="020606030202050204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155700"/>
            <a:ext cx="3244850" cy="4368800"/>
          </a:xfrm>
        </p:spPr>
        <p:txBody>
          <a:bodyPr/>
          <a:lstStyle/>
          <a:p>
            <a:endParaRPr lang="en-US" dirty="0" smtClean="0">
              <a:latin typeface="Rockwell" panose="02060603020205020403" pitchFamily="18" charset="0"/>
              <a:ea typeface="ＭＳ Ｐゴシック" panose="020B0600070205080204" pitchFamily="34" charset="-128"/>
            </a:endParaRPr>
          </a:p>
          <a:p>
            <a:r>
              <a:rPr lang="en-US" dirty="0" smtClean="0">
                <a:latin typeface="Rockwell" panose="02060603020205020403" pitchFamily="18" charset="0"/>
                <a:ea typeface="ＭＳ Ｐゴシック" panose="020B0600070205080204" pitchFamily="34" charset="-128"/>
              </a:rPr>
              <a:t>What are the two biggest expenses for a college student? </a:t>
            </a:r>
          </a:p>
          <a:p>
            <a:r>
              <a:rPr lang="en-US" dirty="0" smtClean="0">
                <a:latin typeface="Rockwell" panose="02060603020205020403" pitchFamily="18" charset="0"/>
                <a:ea typeface="ＭＳ Ｐゴシック" panose="020B0600070205080204" pitchFamily="34" charset="-128"/>
              </a:rPr>
              <a:t>What are the smallest expenses?</a:t>
            </a:r>
          </a:p>
          <a:p>
            <a:endParaRPr lang="en-US" dirty="0" smtClean="0">
              <a:latin typeface="Rockwell" panose="02060603020205020403" pitchFamily="18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i="1" dirty="0" smtClean="0">
              <a:latin typeface="Rockwell" panose="02060603020205020403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15366" name="Picture 5" descr="http://www.fjhs.ednet.ns.ca/math/circle%20graph%2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443038"/>
            <a:ext cx="4006850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6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As part of an environmental science project, you measure the trees in a park to the nearest foot. Your data is below. You want to estimate the number of trees between 30 feet and 60 feet tall. Choose a method for estimating and state any assumptions you make. What is your estimate? Explain your reasoning</a:t>
            </a:r>
            <a:r>
              <a:rPr lang="en-US" sz="2800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Tree Height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89" y="5105400"/>
            <a:ext cx="66389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78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SWBAT </a:t>
            </a:r>
            <a:r>
              <a:rPr lang="en-US" dirty="0"/>
              <a:t>make and interpret frequency tables and histograms.</a:t>
            </a:r>
          </a:p>
        </p:txBody>
      </p:sp>
    </p:spTree>
    <p:extLst>
      <p:ext uri="{BB962C8B-B14F-4D97-AF65-F5344CB8AC3E}">
        <p14:creationId xmlns:p14="http://schemas.microsoft.com/office/powerpoint/2010/main" val="29982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is a frequency table and histogram? Why do we use them?</a:t>
            </a:r>
          </a:p>
        </p:txBody>
      </p:sp>
    </p:spTree>
    <p:extLst>
      <p:ext uri="{BB962C8B-B14F-4D97-AF65-F5344CB8AC3E}">
        <p14:creationId xmlns:p14="http://schemas.microsoft.com/office/powerpoint/2010/main" val="302572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Frequency- the number of data values in an interval</a:t>
            </a:r>
          </a:p>
          <a:p>
            <a:r>
              <a:rPr lang="en-US" dirty="0" smtClean="0"/>
              <a:t>Frequency table- groups a set of data values into intervals and shows the frequency for each interval</a:t>
            </a:r>
          </a:p>
          <a:p>
            <a:r>
              <a:rPr lang="en-US" dirty="0" smtClean="0"/>
              <a:t>Histogram- is a graph that can display data from a frequency table. Note: histograms has one bar for each interval, there are no gaps, and bars are usually of equal width.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8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Frequency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number of home runs by batter in a local home run derby are listed below. Create a frequency table for the data.</a:t>
            </a:r>
          </a:p>
          <a:p>
            <a:r>
              <a:rPr lang="en-US" b="1" dirty="0" smtClean="0"/>
              <a:t>7 17 14 2 7 9 5 12 3 10 4 12 7 15</a:t>
            </a:r>
          </a:p>
          <a:p>
            <a:pPr marL="0" indent="0" algn="ctr">
              <a:buNone/>
            </a:pPr>
            <a:r>
              <a:rPr lang="en-US" i="1" dirty="0" smtClean="0"/>
              <a:t>Home Run Results</a:t>
            </a:r>
          </a:p>
          <a:p>
            <a:pPr marL="0" indent="0" algn="ctr">
              <a:buNone/>
            </a:pPr>
            <a:endParaRPr lang="en-US" i="1" dirty="0"/>
          </a:p>
          <a:p>
            <a:endParaRPr lang="en-US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60925"/>
              </p:ext>
            </p:extLst>
          </p:nvPr>
        </p:nvGraphicFramePr>
        <p:xfrm>
          <a:off x="1600200" y="44196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Home Runs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79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a frequency table for the data in first problem using intervals of 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8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a histogram for the data below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659418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646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</TotalTime>
  <Words>538</Words>
  <Application>Microsoft Office PowerPoint</Application>
  <PresentationFormat>On-screen Show (4:3)</PresentationFormat>
  <Paragraphs>117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Georgia</vt:lpstr>
      <vt:lpstr>Rockwell</vt:lpstr>
      <vt:lpstr>Times New Roman</vt:lpstr>
      <vt:lpstr>Wingdings</vt:lpstr>
      <vt:lpstr>Wingdings 2</vt:lpstr>
      <vt:lpstr>Civic</vt:lpstr>
      <vt:lpstr>Relative Frequency</vt:lpstr>
      <vt:lpstr>      SWBAT – Interpret and create frequency distributions and histograms given a data set</vt:lpstr>
      <vt:lpstr>Do Now</vt:lpstr>
      <vt:lpstr>Objectives</vt:lpstr>
      <vt:lpstr>Essential Questions</vt:lpstr>
      <vt:lpstr>Vocabulary</vt:lpstr>
      <vt:lpstr>Making a Frequency Table</vt:lpstr>
      <vt:lpstr>You Try It!</vt:lpstr>
      <vt:lpstr>Making a Histogram</vt:lpstr>
      <vt:lpstr>Solution</vt:lpstr>
      <vt:lpstr>You Try It!</vt:lpstr>
      <vt:lpstr>Making a Cumulative Frequency Table</vt:lpstr>
      <vt:lpstr>Intervals</vt:lpstr>
      <vt:lpstr>Intervals Continued</vt:lpstr>
      <vt:lpstr>Example</vt:lpstr>
      <vt:lpstr>NOTES</vt:lpstr>
      <vt:lpstr>NOTES continued</vt:lpstr>
      <vt:lpstr>Practice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Frequency</dc:title>
  <dc:creator>Jackson</dc:creator>
  <cp:lastModifiedBy>Barry-Buchanan, Ayana A.</cp:lastModifiedBy>
  <cp:revision>9</cp:revision>
  <dcterms:created xsi:type="dcterms:W3CDTF">2013-11-10T20:11:33Z</dcterms:created>
  <dcterms:modified xsi:type="dcterms:W3CDTF">2013-11-13T15:57:54Z</dcterms:modified>
</cp:coreProperties>
</file>